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5"/>
  </p:notesMasterIdLst>
  <p:sldIdLst>
    <p:sldId id="257" r:id="rId2"/>
    <p:sldId id="256" r:id="rId3"/>
    <p:sldId id="259" r:id="rId4"/>
    <p:sldId id="302" r:id="rId5"/>
    <p:sldId id="286" r:id="rId6"/>
    <p:sldId id="287" r:id="rId7"/>
    <p:sldId id="288" r:id="rId8"/>
    <p:sldId id="285" r:id="rId9"/>
    <p:sldId id="307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284" r:id="rId22"/>
    <p:sldId id="289" r:id="rId23"/>
    <p:sldId id="291" r:id="rId24"/>
    <p:sldId id="293" r:id="rId25"/>
    <p:sldId id="297" r:id="rId26"/>
    <p:sldId id="290" r:id="rId27"/>
    <p:sldId id="294" r:id="rId28"/>
    <p:sldId id="295" r:id="rId29"/>
    <p:sldId id="296" r:id="rId30"/>
    <p:sldId id="298" r:id="rId31"/>
    <p:sldId id="282" r:id="rId32"/>
    <p:sldId id="272" r:id="rId33"/>
    <p:sldId id="273" r:id="rId34"/>
    <p:sldId id="274" r:id="rId35"/>
    <p:sldId id="279" r:id="rId36"/>
    <p:sldId id="280" r:id="rId37"/>
    <p:sldId id="281" r:id="rId38"/>
    <p:sldId id="275" r:id="rId39"/>
    <p:sldId id="276" r:id="rId40"/>
    <p:sldId id="277" r:id="rId41"/>
    <p:sldId id="278" r:id="rId42"/>
    <p:sldId id="283" r:id="rId43"/>
    <p:sldId id="266" r:id="rId44"/>
    <p:sldId id="267" r:id="rId45"/>
    <p:sldId id="268" r:id="rId46"/>
    <p:sldId id="269" r:id="rId47"/>
    <p:sldId id="270" r:id="rId48"/>
    <p:sldId id="271" r:id="rId49"/>
    <p:sldId id="305" r:id="rId50"/>
    <p:sldId id="306" r:id="rId51"/>
    <p:sldId id="264" r:id="rId52"/>
    <p:sldId id="265" r:id="rId53"/>
    <p:sldId id="300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Parts Completed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rgbClr val="0F6FC6"/>
              </a:solidFill>
            </a:ln>
          </c:spPr>
          <c:cat>
            <c:strRef>
              <c:f>Sheet1!$A$2:$A$8</c:f>
              <c:strCache>
                <c:ptCount val="7"/>
                <c:pt idx="0">
                  <c:v>Solar Panels </c:v>
                </c:pt>
                <c:pt idx="1">
                  <c:v>Display </c:v>
                </c:pt>
                <c:pt idx="2">
                  <c:v>Microcontrollers </c:v>
                </c:pt>
                <c:pt idx="3">
                  <c:v>Voltage Regulators </c:v>
                </c:pt>
                <c:pt idx="4">
                  <c:v>Sensors </c:v>
                </c:pt>
                <c:pt idx="5">
                  <c:v>Parts Acquired</c:v>
                </c:pt>
                <c:pt idx="6">
                  <c:v>Golf Cart 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20</c:v>
                </c:pt>
                <c:pt idx="3">
                  <c:v>40</c:v>
                </c:pt>
                <c:pt idx="4">
                  <c:v>40</c:v>
                </c:pt>
                <c:pt idx="5">
                  <c:v>60</c:v>
                </c:pt>
                <c:pt idx="6">
                  <c:v>80</c:v>
                </c:pt>
              </c:numCache>
            </c:numRef>
          </c:val>
        </c:ser>
        <c:axId val="104162432"/>
        <c:axId val="104163968"/>
      </c:barChart>
      <c:catAx>
        <c:axId val="104162432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4163968"/>
        <c:crosses val="autoZero"/>
        <c:auto val="1"/>
        <c:lblAlgn val="ctr"/>
        <c:lblOffset val="100"/>
      </c:catAx>
      <c:valAx>
        <c:axId val="104163968"/>
        <c:scaling>
          <c:orientation val="minMax"/>
          <c:max val="100"/>
        </c:scaling>
        <c:axPos val="b"/>
        <c:majorGridlines/>
        <c:minorGridlines>
          <c:spPr>
            <a:ln>
              <a:solidFill>
                <a:srgbClr val="0F6FC6"/>
              </a:solidFill>
            </a:ln>
          </c:spPr>
        </c:minorGridlines>
        <c:numFmt formatCode="General" sourceLinked="1"/>
        <c:tickLblPos val="nextTo"/>
        <c:spPr>
          <a:noFill/>
          <a:ln>
            <a:solidFill>
              <a:schemeClr val="accent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04162432"/>
        <c:crosses val="autoZero"/>
        <c:crossBetween val="between"/>
        <c:majorUnit val="10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B59B3-261A-4D4B-AD4C-ED3CFF7576BE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C7ECF-FC5F-418B-AED9-E1D40BDD3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20FD-CE1E-4BED-A455-C44F792D17A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20FD-CE1E-4BED-A455-C44F792D17A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20FD-CE1E-4BED-A455-C44F792D17A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20FD-CE1E-4BED-A455-C44F792D17A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20FD-CE1E-4BED-A455-C44F792D17A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20FD-CE1E-4BED-A455-C44F792D17A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20FD-CE1E-4BED-A455-C44F792D17A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20FD-CE1E-4BED-A455-C44F792D17A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20FD-CE1E-4BED-A455-C44F792D17A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20FD-CE1E-4BED-A455-C44F792D17A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C14D-6B7C-4604-9FE7-2CD7653E0DC8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42A1-A614-4FC7-996E-D233D33AF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C14D-6B7C-4604-9FE7-2CD7653E0DC8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42A1-A614-4FC7-996E-D233D33AF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C14D-6B7C-4604-9FE7-2CD7653E0DC8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42A1-A614-4FC7-996E-D233D33AF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C14D-6B7C-4604-9FE7-2CD7653E0DC8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42A1-A614-4FC7-996E-D233D33AF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C14D-6B7C-4604-9FE7-2CD7653E0DC8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42A1-A614-4FC7-996E-D233D33AF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C14D-6B7C-4604-9FE7-2CD7653E0DC8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42A1-A614-4FC7-996E-D233D33AF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C14D-6B7C-4604-9FE7-2CD7653E0DC8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42A1-A614-4FC7-996E-D233D33AF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C14D-6B7C-4604-9FE7-2CD7653E0DC8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42A1-A614-4FC7-996E-D233D33AF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C14D-6B7C-4604-9FE7-2CD7653E0DC8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42A1-A614-4FC7-996E-D233D33AF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C14D-6B7C-4604-9FE7-2CD7653E0DC8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42A1-A614-4FC7-996E-D233D33AF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C14D-6B7C-4604-9FE7-2CD7653E0DC8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35942A1-A614-4FC7-996E-D233D33AF7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F0C14D-6B7C-4604-9FE7-2CD7653E0DC8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5942A1-A614-4FC7-996E-D233D33AF76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Electric Golf Cart</a:t>
            </a:r>
            <a:br>
              <a:rPr lang="en-US" dirty="0" smtClean="0"/>
            </a:br>
            <a:r>
              <a:rPr lang="en-US" sz="2800" dirty="0" smtClean="0"/>
              <a:t>Progress Energy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 numCol="1"/>
          <a:lstStyle/>
          <a:p>
            <a:pPr algn="ctr">
              <a:tabLst>
                <a:tab pos="914400" algn="l"/>
                <a:tab pos="4572000" algn="l"/>
              </a:tabLst>
            </a:pPr>
            <a:r>
              <a:rPr lang="en-US" dirty="0" smtClean="0"/>
              <a:t>Group 5:</a:t>
            </a:r>
          </a:p>
          <a:p>
            <a:pPr algn="l">
              <a:tabLst>
                <a:tab pos="914400" algn="l"/>
                <a:tab pos="4348163" algn="l"/>
                <a:tab pos="6288088" algn="l"/>
                <a:tab pos="7427913" algn="l"/>
              </a:tabLst>
            </a:pPr>
            <a:r>
              <a:rPr lang="en-US" dirty="0" smtClean="0"/>
              <a:t>	Nick Paperno	Patrick Taylor</a:t>
            </a:r>
          </a:p>
          <a:p>
            <a:pPr algn="l">
              <a:tabLst>
                <a:tab pos="914400" algn="l"/>
                <a:tab pos="4348163" algn="l"/>
                <a:tab pos="6288088" algn="l"/>
                <a:tab pos="7427913" algn="l"/>
              </a:tabLst>
            </a:pPr>
            <a:r>
              <a:rPr lang="en-US" dirty="0"/>
              <a:t>	</a:t>
            </a:r>
            <a:r>
              <a:rPr lang="en-US" dirty="0" smtClean="0"/>
              <a:t>David Yeung	Andrew Bridges</a:t>
            </a:r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9906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Energy Density vs. Power density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199"/>
            <a:ext cx="7848600" cy="440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10668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Cell voltage vs. Discharge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752600"/>
            <a:ext cx="42386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vonwentzel.net/Battery/00.Glossary/Peukert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7696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57400" y="9144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Peukert’s </a:t>
            </a:r>
            <a:r>
              <a:rPr lang="en-US" sz="2000" dirty="0" smtClean="0"/>
              <a:t>Equation</a:t>
            </a:r>
            <a:r>
              <a:rPr lang="en-US" dirty="0" smtClean="0"/>
              <a:t>:  </a:t>
            </a:r>
            <a:endParaRPr lang="en-US" dirty="0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914400"/>
            <a:ext cx="1752600" cy="37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2298700"/>
          <a:ext cx="6858000" cy="32385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14500"/>
                <a:gridCol w="1714500"/>
                <a:gridCol w="1714500"/>
                <a:gridCol w="1714500"/>
              </a:tblGrid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Battery</a:t>
                      </a:r>
                      <a:r>
                        <a:rPr lang="en-US" baseline="0" dirty="0" smtClean="0">
                          <a:latin typeface="+mj-lt"/>
                        </a:rPr>
                        <a:t> Type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Approximate</a:t>
                      </a:r>
                      <a:r>
                        <a:rPr lang="en-US" baseline="0" dirty="0" smtClean="0">
                          <a:latin typeface="+mj-lt"/>
                        </a:rPr>
                        <a:t> Peukert Number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Cost Per Battery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Cost To Change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6</a:t>
                      </a:r>
                      <a:r>
                        <a:rPr lang="en-US" baseline="0" dirty="0" smtClean="0">
                          <a:latin typeface="+mj-lt"/>
                        </a:rPr>
                        <a:t>V </a:t>
                      </a:r>
                      <a:r>
                        <a:rPr lang="en-US" dirty="0" smtClean="0">
                          <a:latin typeface="+mj-lt"/>
                        </a:rPr>
                        <a:t>AGM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1.08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$329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$1974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6V gel cell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1.12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$269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$1614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6V</a:t>
                      </a:r>
                      <a:r>
                        <a:rPr lang="en-US" baseline="0" dirty="0" smtClean="0">
                          <a:latin typeface="+mj-lt"/>
                        </a:rPr>
                        <a:t> wet Cell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1.2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$159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$0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76400" y="11430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Battery Comparison</a:t>
            </a:r>
            <a:endParaRPr lang="en-US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Resister vs. PWM speed control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7924800" cy="274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90601" y="48768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PWM speed controllers are programmable and can support regenerative breaking.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PWM controllers considered.</a:t>
            </a:r>
            <a:endParaRPr lang="en-US" sz="36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905000"/>
            <a:ext cx="3429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5000" y="5029200"/>
            <a:ext cx="1920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Altrax</a:t>
            </a:r>
            <a:r>
              <a:rPr lang="en-US" dirty="0" smtClean="0"/>
              <a:t> </a:t>
            </a:r>
            <a:r>
              <a:rPr lang="en-US" sz="2800" dirty="0" smtClean="0">
                <a:latin typeface="+mj-lt"/>
              </a:rPr>
              <a:t>8434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057400"/>
            <a:ext cx="4648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Programmable via RS</a:t>
            </a:r>
            <a:r>
              <a:rPr lang="en-US" sz="2400" dirty="0" smtClean="0">
                <a:latin typeface="+mj-lt"/>
              </a:rPr>
              <a:t>232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Integrated anodized heat sink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Fully encapsulated epoxy fill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Operating temperature -25ᵒC to 75ᵒC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Automatic shutdown at 95ᵒC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Adjustable via Controller Pro software allows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+mj-lt"/>
              </a:rPr>
              <a:t>Armature current limit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+mj-lt"/>
              </a:rPr>
              <a:t>Throttle acceleration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PWM </a:t>
            </a:r>
            <a:r>
              <a:rPr lang="en-US" sz="3600" dirty="0" smtClean="0"/>
              <a:t>controllers</a:t>
            </a:r>
            <a:r>
              <a:rPr lang="en-US" sz="3200" dirty="0" smtClean="0"/>
              <a:t> considered cont.</a:t>
            </a:r>
            <a:endParaRPr lang="en-US" sz="32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828800"/>
            <a:ext cx="32639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77000" y="4876800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TPM</a:t>
            </a:r>
            <a:r>
              <a:rPr lang="en-US" dirty="0" smtClean="0">
                <a:latin typeface="+mj-lt"/>
              </a:rPr>
              <a:t>400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209800"/>
            <a:ext cx="426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Regenerative breaking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Fully programmable with the Navitas PC Probit programming package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Resistive or voltage throttle input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Battery over-discharge protection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Current limiting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Thermal limiting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Speed controller Comparison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2057400"/>
          <a:ext cx="8229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143000"/>
                <a:gridCol w="1524000"/>
                <a:gridCol w="1905000"/>
                <a:gridCol w="1883664"/>
                <a:gridCol w="859536"/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Variable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current control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Voltage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and current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monitoring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Programmable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Regenerative breaking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Cost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Alltrax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latin typeface="+mj-lt"/>
                        </a:rPr>
                        <a:t>8434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$387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TPM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latin typeface="+mj-lt"/>
                        </a:rPr>
                        <a:t>400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$695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Speed controller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" y="2362200"/>
            <a:ext cx="303918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3810000" y="3429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799" y="2286000"/>
            <a:ext cx="376202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Testing the golf cart</a:t>
            </a:r>
            <a:endParaRPr lang="en-US" dirty="0"/>
          </a:p>
        </p:txBody>
      </p:sp>
      <p:pic>
        <p:nvPicPr>
          <p:cNvPr id="7" name="Picture 6" descr="DSC00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752600"/>
            <a:ext cx="4368800" cy="3276600"/>
          </a:xfrm>
          <a:prstGeom prst="rect">
            <a:avLst/>
          </a:prstGeom>
        </p:spPr>
      </p:pic>
      <p:pic>
        <p:nvPicPr>
          <p:cNvPr id="8" name="Picture 7" descr="DSC000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752600"/>
            <a:ext cx="43688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Industries are becoming more focused on saving nonrenewable resources</a:t>
            </a:r>
          </a:p>
          <a:p>
            <a:r>
              <a:rPr lang="en-US" dirty="0" smtClean="0"/>
              <a:t>There are two main ways of accomplishing this:</a:t>
            </a:r>
          </a:p>
          <a:p>
            <a:pPr lvl="1"/>
            <a:r>
              <a:rPr lang="en-US" dirty="0" smtClean="0"/>
              <a:t>Use nonrenewable resources in a more efficient manner</a:t>
            </a:r>
          </a:p>
          <a:p>
            <a:pPr lvl="1"/>
            <a:r>
              <a:rPr lang="en-US" dirty="0" smtClean="0"/>
              <a:t>Focus on using renewable resources</a:t>
            </a:r>
          </a:p>
          <a:p>
            <a:r>
              <a:rPr lang="en-US" dirty="0" smtClean="0"/>
              <a:t>Our project focuses on applying these principles to an electric golf cart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encountered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11252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When donated the golf cart did not run (Fixed)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Right rear breaks were locked (Fixed)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Solar Panel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Panel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36425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Needs to be able to charge 36 V battery bank.</a:t>
            </a:r>
          </a:p>
          <a:p>
            <a:r>
              <a:rPr lang="en-US" dirty="0" smtClean="0"/>
              <a:t>Will be attached to the roof of the golf cart</a:t>
            </a:r>
          </a:p>
          <a:p>
            <a:r>
              <a:rPr lang="en-US" dirty="0" smtClean="0"/>
              <a:t>Must be able to endure Elements and Floridian Humidity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3581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Solar Panel System must have a kill-switch system</a:t>
            </a:r>
          </a:p>
          <a:p>
            <a:r>
              <a:rPr lang="en-US" dirty="0" smtClean="0"/>
              <a:t>Must try to optimize charge</a:t>
            </a:r>
          </a:p>
          <a:p>
            <a:r>
              <a:rPr lang="en-US" dirty="0" smtClean="0"/>
              <a:t>System must not drain the batteries</a:t>
            </a:r>
          </a:p>
          <a:p>
            <a:r>
              <a:rPr lang="en-US" dirty="0" smtClean="0"/>
              <a:t>Temperature Coefficient is -0.5 %/°C and is for 80°F or 27°C</a:t>
            </a:r>
            <a:endParaRPr 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5486400"/>
            <a:ext cx="6197600" cy="609600"/>
          </a:xfrm>
          <a:prstGeom prst="rect">
            <a:avLst/>
          </a:prstGeom>
          <a:noFill/>
        </p:spPr>
      </p:pic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6019800"/>
            <a:ext cx="6197600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Panel Setup</a:t>
            </a:r>
            <a:endParaRPr lang="en-US" dirty="0"/>
          </a:p>
        </p:txBody>
      </p:sp>
      <p:pic>
        <p:nvPicPr>
          <p:cNvPr id="8" name="Content Placeholder 7" descr="Solar Panel Design-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03800" y="1905000"/>
            <a:ext cx="4740200" cy="2287639"/>
          </a:xfr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Will have 2 Polycrystalline Solar Panels connected in series</a:t>
            </a:r>
          </a:p>
          <a:p>
            <a:r>
              <a:rPr lang="en-US" dirty="0" smtClean="0"/>
              <a:t>Will use a single Pulse Width Modulation Charge Controller</a:t>
            </a:r>
          </a:p>
          <a:p>
            <a:r>
              <a:rPr lang="en-US" dirty="0" smtClean="0"/>
              <a:t>System will be connected in parallel to the Battery Bank</a:t>
            </a:r>
          </a:p>
          <a:p>
            <a:r>
              <a:rPr lang="en-US" dirty="0" smtClean="0"/>
              <a:t>Will have User on and off switch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2956715"/>
          </a:xfrm>
        </p:spPr>
        <p:txBody>
          <a:bodyPr/>
          <a:lstStyle/>
          <a:p>
            <a:r>
              <a:rPr lang="en-US" dirty="0" smtClean="0"/>
              <a:t>Two GEPV-185 MCB-001</a:t>
            </a:r>
          </a:p>
          <a:p>
            <a:r>
              <a:rPr lang="en-US" dirty="0" smtClean="0"/>
              <a:t>Connected in Series</a:t>
            </a:r>
          </a:p>
          <a:p>
            <a:r>
              <a:rPr lang="en-US" dirty="0" smtClean="0"/>
              <a:t>Relativity cheap for the amount of Voltage and Wattage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5181600" y="838200"/>
          <a:ext cx="3810000" cy="5781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05000"/>
                <a:gridCol w="1905000"/>
              </a:tblGrid>
              <a:tr h="3613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Manufacturer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General Electric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3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Model Number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GEPV-185 MCB-001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3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Cell Type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Polycrystalline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3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Power Rating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185 W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3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Open Circuit Voltage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32.2 V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3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Short Circuit Current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7.8 A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3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Voltage at Pmax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25.6 V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3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Current at P max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7.2 A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3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Efficiency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12.70%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3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Power Tolerance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-5.00% ~ 5.00%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3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Max. Series Fuse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15 A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3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Vmax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1000 V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3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Dimensions (HxWxD)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38.6"x58.5"x1.4"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3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Weight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39 lbs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3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Price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$342.25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3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Additional Notes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2400" y="5181600"/>
          <a:ext cx="5029200" cy="1066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14600"/>
                <a:gridCol w="2514600"/>
              </a:tblGrid>
              <a:tr h="355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Weight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18.1 lb (8.2 kg)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5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Weight (Wind) Bearing Potential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50 lbs/ft^2 (125 mph)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5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Hailstone Impact Resistance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1" @ 50 mph (25 mm @ 80 </a:t>
                      </a:r>
                      <a:r>
                        <a:rPr lang="en-US" sz="1200" dirty="0" err="1"/>
                        <a:t>kph</a:t>
                      </a:r>
                      <a:r>
                        <a:rPr lang="en-US" sz="1200" dirty="0"/>
                        <a:t>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Panel</a:t>
            </a:r>
            <a:endParaRPr lang="en-US" dirty="0"/>
          </a:p>
        </p:txBody>
      </p:sp>
      <p:pic>
        <p:nvPicPr>
          <p:cNvPr id="6" name="Content Placeholder 5" descr="Dimensions of Solar Pane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67865"/>
            <a:ext cx="8229600" cy="41240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Power Charge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use Pulse Width Modulation (PWD) charge controller</a:t>
            </a:r>
          </a:p>
          <a:p>
            <a:pPr lvl="1"/>
            <a:r>
              <a:rPr lang="en-US" dirty="0" smtClean="0"/>
              <a:t>Cheaper price</a:t>
            </a:r>
          </a:p>
          <a:p>
            <a:pPr lvl="1"/>
            <a:r>
              <a:rPr lang="en-US" dirty="0" smtClean="0"/>
              <a:t>High Efficiency</a:t>
            </a:r>
          </a:p>
          <a:p>
            <a:r>
              <a:rPr lang="en-US" dirty="0" smtClean="0"/>
              <a:t>Switches off power to the batteries when batteries are full</a:t>
            </a:r>
          </a:p>
          <a:p>
            <a:r>
              <a:rPr lang="en-US" dirty="0" smtClean="0"/>
              <a:t>Prevents power being drained from the batteries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Power Charge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One Morningstar TS-60</a:t>
            </a:r>
          </a:p>
          <a:p>
            <a:r>
              <a:rPr lang="en-US" dirty="0" smtClean="0"/>
              <a:t>High Efficiency</a:t>
            </a:r>
          </a:p>
          <a:p>
            <a:r>
              <a:rPr lang="en-US" dirty="0" smtClean="0"/>
              <a:t>Moderate Price</a:t>
            </a:r>
          </a:p>
          <a:p>
            <a:r>
              <a:rPr lang="en-US" dirty="0" smtClean="0"/>
              <a:t>Data Logging with Display Screen</a:t>
            </a:r>
          </a:p>
          <a:p>
            <a:endParaRPr lang="en-US" dirty="0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648200" y="1920875"/>
          <a:ext cx="4343400" cy="447992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71700"/>
                <a:gridCol w="2171700"/>
              </a:tblGrid>
              <a:tr h="3376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Manufacturer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Morningstar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76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Model Number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TS-60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76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Type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PWD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76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Max Battery Current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60 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76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Nominal System Voltage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12 - 48 V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76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Peak Efficiency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99%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76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Max Solar Voltage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125 V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9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Self-Consumption (Controller)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&lt;20 mA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76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Self-Consumption (Meter)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7.5 mA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76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Dimensions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10.3"x5"x2.8"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76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Weight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3.5 lbs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76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Cost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$202.86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9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Additional Notes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Display Screen, Data Logging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Panel Roof Mount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Will replace old flimsy roof with new roof to mount solar panels on top</a:t>
            </a:r>
          </a:p>
          <a:p>
            <a:r>
              <a:rPr lang="en-US" dirty="0" smtClean="0"/>
              <a:t>Made with treated plywood and metal support beams</a:t>
            </a:r>
          </a:p>
          <a:p>
            <a:r>
              <a:rPr lang="en-US" dirty="0" smtClean="0"/>
              <a:t>Will attach to </a:t>
            </a:r>
            <a:r>
              <a:rPr lang="en-US" smtClean="0"/>
              <a:t>existing support beams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Problems Foreseen:</a:t>
            </a:r>
          </a:p>
          <a:p>
            <a:pPr lvl="1"/>
            <a:r>
              <a:rPr lang="en-US" dirty="0" smtClean="0"/>
              <a:t>Too much weight</a:t>
            </a:r>
          </a:p>
          <a:p>
            <a:pPr lvl="2"/>
            <a:r>
              <a:rPr lang="en-US" dirty="0" smtClean="0"/>
              <a:t>Slow cart down</a:t>
            </a:r>
          </a:p>
          <a:p>
            <a:pPr lvl="2"/>
            <a:r>
              <a:rPr lang="en-US" dirty="0" smtClean="0"/>
              <a:t>Columns might not support roof and Solar Panels</a:t>
            </a:r>
          </a:p>
          <a:p>
            <a:r>
              <a:rPr lang="en-US" dirty="0" smtClean="0"/>
              <a:t>Solutions:</a:t>
            </a:r>
          </a:p>
          <a:p>
            <a:pPr lvl="1"/>
            <a:r>
              <a:rPr lang="en-US" dirty="0" smtClean="0"/>
              <a:t>Use light and durable material</a:t>
            </a:r>
          </a:p>
          <a:p>
            <a:pPr lvl="1"/>
            <a:r>
              <a:rPr lang="en-US" dirty="0" smtClean="0"/>
              <a:t>Add more columns to support weight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Panel Roof Mount</a:t>
            </a:r>
            <a:endParaRPr lang="en-US" dirty="0"/>
          </a:p>
        </p:txBody>
      </p:sp>
      <p:pic>
        <p:nvPicPr>
          <p:cNvPr id="7" name="Content Placeholder 6" descr="Side View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0141" y="1935163"/>
            <a:ext cx="7203717" cy="4389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&amp;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Allows Driver to change modes of operation from Display</a:t>
            </a:r>
          </a:p>
          <a:p>
            <a:r>
              <a:rPr lang="en-US" dirty="0" smtClean="0"/>
              <a:t>Displays Current Speed, Current Battery Charge, Current Mode of Operation, and Distance travelled</a:t>
            </a:r>
          </a:p>
          <a:p>
            <a:r>
              <a:rPr lang="en-US" dirty="0" smtClean="0"/>
              <a:t>Can be charged by Solar Power from Solar Panels attached to the roof</a:t>
            </a:r>
          </a:p>
          <a:p>
            <a:pPr lvl="0"/>
            <a:r>
              <a:rPr lang="en-US" dirty="0" smtClean="0"/>
              <a:t>Must implement a power control and saving system on an electric golf cart</a:t>
            </a:r>
          </a:p>
          <a:p>
            <a:pPr lvl="0"/>
            <a:r>
              <a:rPr lang="en-US" dirty="0" smtClean="0"/>
              <a:t>Must have a power efficiency mode</a:t>
            </a:r>
          </a:p>
          <a:p>
            <a:pPr lvl="0"/>
            <a:r>
              <a:rPr lang="en-US" dirty="0" smtClean="0"/>
              <a:t>Must have a high performance mode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Panel Roof Mount</a:t>
            </a:r>
            <a:endParaRPr lang="en-US" dirty="0"/>
          </a:p>
        </p:txBody>
      </p:sp>
      <p:pic>
        <p:nvPicPr>
          <p:cNvPr id="4" name="Content Placeholder 3" descr="Bottom View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62517"/>
            <a:ext cx="8229600" cy="4334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Microcontrollers, Voltage Regulator, and Sensors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Regulators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Need to have 12V and 5V supply voltage for sensors and controllers</a:t>
            </a:r>
          </a:p>
          <a:p>
            <a:r>
              <a:rPr lang="en-US" sz="2400" dirty="0" smtClean="0"/>
              <a:t>LM 2576 switching regulator and LM 7805 linear regulator</a:t>
            </a:r>
          </a:p>
          <a:p>
            <a:r>
              <a:rPr lang="en-US" sz="2400" dirty="0" smtClean="0"/>
              <a:t>Originally going to use LM 117HV in place of 7805</a:t>
            </a:r>
            <a:endParaRPr lang="en-US" sz="2400" dirty="0"/>
          </a:p>
        </p:txBody>
      </p:sp>
      <p:pic>
        <p:nvPicPr>
          <p:cNvPr id="4" name="Picture 3" descr="Senior Design - 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57600"/>
            <a:ext cx="4267200" cy="3200400"/>
          </a:xfrm>
          <a:prstGeom prst="rect">
            <a:avLst/>
          </a:prstGeom>
        </p:spPr>
      </p:pic>
      <p:pic>
        <p:nvPicPr>
          <p:cNvPr id="5" name="Picture 4" descr="Senior Design - 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3600450"/>
            <a:ext cx="434340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LM 2576 Adjustable Switching Regulator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drop voltage from 36V to 12V</a:t>
            </a:r>
          </a:p>
          <a:p>
            <a:r>
              <a:rPr lang="en-US" dirty="0" smtClean="0"/>
              <a:t>Power speed sensor </a:t>
            </a:r>
          </a:p>
          <a:p>
            <a:r>
              <a:rPr lang="en-US" dirty="0" smtClean="0"/>
              <a:t>Make easier to reduce voltage to 5V</a:t>
            </a:r>
            <a:endParaRPr lang="en-US" dirty="0"/>
          </a:p>
        </p:txBody>
      </p:sp>
      <p:pic>
        <p:nvPicPr>
          <p:cNvPr id="4" name="Picture 3" descr="rss.jpg"/>
          <p:cNvPicPr>
            <a:picLocks noChangeAspect="1"/>
          </p:cNvPicPr>
          <p:nvPr/>
        </p:nvPicPr>
        <p:blipFill>
          <a:blip r:embed="rId3" cstate="print"/>
          <a:srcRect l="16667" t="34000" r="15833" b="20667"/>
          <a:stretch>
            <a:fillRect/>
          </a:stretch>
        </p:blipFill>
        <p:spPr>
          <a:xfrm>
            <a:off x="1143000" y="3401718"/>
            <a:ext cx="7871012" cy="3303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LM 7805 Linear Regulator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Drop voltage from 12V to 5V</a:t>
            </a:r>
          </a:p>
          <a:p>
            <a:r>
              <a:rPr lang="en-US" dirty="0" smtClean="0"/>
              <a:t>Power Microcontroller, Display controller, current sensor, and provide voltage for switch</a:t>
            </a:r>
            <a:endParaRPr lang="en-US" dirty="0"/>
          </a:p>
        </p:txBody>
      </p:sp>
      <p:pic>
        <p:nvPicPr>
          <p:cNvPr id="4" name="Picture 3" descr="rrr.jpg"/>
          <p:cNvPicPr>
            <a:picLocks noChangeAspect="1"/>
          </p:cNvPicPr>
          <p:nvPr/>
        </p:nvPicPr>
        <p:blipFill>
          <a:blip r:embed="rId3" cstate="print"/>
          <a:srcRect l="13333" t="30000" r="52500" b="43333"/>
          <a:stretch>
            <a:fillRect/>
          </a:stretch>
        </p:blipFill>
        <p:spPr>
          <a:xfrm>
            <a:off x="2362200" y="3495907"/>
            <a:ext cx="6496050" cy="3168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controllers for whole system</a:t>
            </a:r>
          </a:p>
          <a:p>
            <a:pPr lvl="1"/>
            <a:r>
              <a:rPr lang="en-US" dirty="0" smtClean="0"/>
              <a:t>Speed controller</a:t>
            </a:r>
          </a:p>
          <a:p>
            <a:pPr lvl="1"/>
            <a:r>
              <a:rPr lang="en-US" dirty="0" smtClean="0"/>
              <a:t>Display controller</a:t>
            </a:r>
          </a:p>
          <a:p>
            <a:pPr lvl="1"/>
            <a:r>
              <a:rPr lang="en-US" dirty="0" smtClean="0"/>
              <a:t>ATmega644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ATmega644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AVR Studios 4 and STK500 starter kit to program and run basic tests</a:t>
            </a:r>
          </a:p>
          <a:p>
            <a:r>
              <a:rPr lang="en-US" dirty="0" smtClean="0"/>
              <a:t>Uses C programming language</a:t>
            </a:r>
          </a:p>
          <a:p>
            <a:pPr lvl="1"/>
            <a:r>
              <a:rPr lang="en-US" dirty="0" smtClean="0"/>
              <a:t>Main program will be switch statement</a:t>
            </a:r>
          </a:p>
          <a:p>
            <a:pPr lvl="1"/>
            <a:r>
              <a:rPr lang="en-US" dirty="0" smtClean="0"/>
              <a:t>Inputs will be located on Port D</a:t>
            </a:r>
          </a:p>
          <a:p>
            <a:pPr lvl="1"/>
            <a:r>
              <a:rPr lang="en-US" dirty="0" smtClean="0"/>
              <a:t>Outputs will be located on Port 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System Block Diagram</a:t>
            </a:r>
            <a:endParaRPr lang="en-US" dirty="0"/>
          </a:p>
        </p:txBody>
      </p:sp>
      <p:pic>
        <p:nvPicPr>
          <p:cNvPr id="4" name="Content Placeholder 3" descr="rtt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4975" t="10376" r="14235" b="5989"/>
          <a:stretch>
            <a:fillRect/>
          </a:stretch>
        </p:blipFill>
        <p:spPr>
          <a:xfrm>
            <a:off x="381000" y="1167515"/>
            <a:ext cx="8610600" cy="56904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quantities that need to be measured</a:t>
            </a:r>
          </a:p>
          <a:p>
            <a:pPr lvl="1"/>
            <a:r>
              <a:rPr lang="en-US" dirty="0" smtClean="0"/>
              <a:t>Voltage across the batteries</a:t>
            </a:r>
          </a:p>
          <a:p>
            <a:pPr lvl="1"/>
            <a:r>
              <a:rPr lang="en-US" dirty="0" smtClean="0"/>
              <a:t>Current output of batteries</a:t>
            </a:r>
          </a:p>
          <a:p>
            <a:pPr lvl="1"/>
            <a:r>
              <a:rPr lang="en-US" dirty="0" smtClean="0"/>
              <a:t>Speed of golf cart</a:t>
            </a:r>
          </a:p>
          <a:p>
            <a:r>
              <a:rPr lang="en-US" dirty="0" smtClean="0"/>
              <a:t>Devices that will be used</a:t>
            </a:r>
          </a:p>
          <a:p>
            <a:pPr lvl="1"/>
            <a:r>
              <a:rPr lang="en-US" dirty="0" smtClean="0"/>
              <a:t>Voltage divider</a:t>
            </a:r>
          </a:p>
          <a:p>
            <a:pPr lvl="1"/>
            <a:r>
              <a:rPr lang="en-US" dirty="0" smtClean="0"/>
              <a:t>CSLT6B100 Open-Loop Hall effect sensor</a:t>
            </a:r>
          </a:p>
          <a:p>
            <a:pPr lvl="1"/>
            <a:r>
              <a:rPr lang="en-US" dirty="0" smtClean="0"/>
              <a:t>55110 Flange Mount Hall effect Sensor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divider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Three resistors </a:t>
            </a:r>
          </a:p>
          <a:p>
            <a:pPr lvl="1"/>
            <a:r>
              <a:rPr lang="en-US" sz="2400" dirty="0" smtClean="0"/>
              <a:t>560k</a:t>
            </a:r>
            <a:r>
              <a:rPr lang="el-GR" sz="2400" dirty="0" smtClean="0"/>
              <a:t>Ω</a:t>
            </a:r>
            <a:endParaRPr lang="en-US" sz="2400" dirty="0" smtClean="0"/>
          </a:p>
          <a:p>
            <a:pPr lvl="1"/>
            <a:r>
              <a:rPr lang="en-US" sz="2400" dirty="0" smtClean="0"/>
              <a:t>20k</a:t>
            </a:r>
            <a:r>
              <a:rPr lang="el-GR" sz="2400" dirty="0" smtClean="0"/>
              <a:t> Ω</a:t>
            </a:r>
            <a:endParaRPr lang="en-US" sz="2400" dirty="0" smtClean="0"/>
          </a:p>
          <a:p>
            <a:pPr lvl="1"/>
            <a:r>
              <a:rPr lang="en-US" sz="2400" dirty="0" smtClean="0"/>
              <a:t>100k</a:t>
            </a:r>
            <a:r>
              <a:rPr lang="el-GR" sz="2400" dirty="0" smtClean="0"/>
              <a:t> Ω</a:t>
            </a:r>
            <a:endParaRPr lang="en-US" sz="2400" dirty="0" smtClean="0"/>
          </a:p>
          <a:p>
            <a:r>
              <a:rPr lang="en-US" sz="2400" dirty="0" smtClean="0"/>
              <a:t>Reduces input voltage to 5.29V</a:t>
            </a:r>
          </a:p>
          <a:p>
            <a:endParaRPr lang="en-US" sz="2400" dirty="0" smtClean="0"/>
          </a:p>
        </p:txBody>
      </p:sp>
      <p:pic>
        <p:nvPicPr>
          <p:cNvPr id="5" name="Picture 4" descr="vd.jpg"/>
          <p:cNvPicPr>
            <a:picLocks noChangeAspect="1"/>
          </p:cNvPicPr>
          <p:nvPr/>
        </p:nvPicPr>
        <p:blipFill>
          <a:blip r:embed="rId3" cstate="print"/>
          <a:srcRect r="84218" b="63843"/>
          <a:stretch>
            <a:fillRect/>
          </a:stretch>
        </p:blipFill>
        <p:spPr>
          <a:xfrm>
            <a:off x="4953000" y="1581004"/>
            <a:ext cx="3352800" cy="4197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Specifications and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Must have 6, 6V flooded lead acid batteries</a:t>
            </a:r>
          </a:p>
          <a:p>
            <a:pPr lvl="0"/>
            <a:r>
              <a:rPr lang="en-US" dirty="0" smtClean="0"/>
              <a:t>Will go into a power saving mode at 15% charge remaining</a:t>
            </a:r>
          </a:p>
          <a:p>
            <a:pPr lvl="0"/>
            <a:r>
              <a:rPr lang="en-US" dirty="0" smtClean="0"/>
              <a:t>The HUD must display the charge remaining within a 3% accuracy</a:t>
            </a:r>
          </a:p>
          <a:p>
            <a:pPr lvl="0"/>
            <a:r>
              <a:rPr lang="en-US" dirty="0" smtClean="0"/>
              <a:t>The HUD must display the range remaining within a 0.5 mile accuracy</a:t>
            </a:r>
          </a:p>
          <a:p>
            <a:pPr lvl="0"/>
            <a:r>
              <a:rPr lang="en-US" dirty="0" smtClean="0"/>
              <a:t>The HUD must display the power usage of all components in the vehicle to a 3% accuracy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dirty="0" smtClean="0"/>
              <a:t>CSLT6B100 Open-Loop Hall effect sensor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Placed after ignition switch</a:t>
            </a:r>
          </a:p>
          <a:p>
            <a:r>
              <a:rPr lang="en-US" dirty="0" smtClean="0"/>
              <a:t>Can sense up to 100A current</a:t>
            </a:r>
          </a:p>
          <a:p>
            <a:r>
              <a:rPr lang="en-US" dirty="0" smtClean="0"/>
              <a:t>Gives output voltage</a:t>
            </a:r>
            <a:endParaRPr lang="en-US" dirty="0"/>
          </a:p>
        </p:txBody>
      </p:sp>
      <p:pic>
        <p:nvPicPr>
          <p:cNvPr id="4" name="Picture 3" descr="Senior Design - 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2914650"/>
            <a:ext cx="5257800" cy="394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3200" dirty="0" smtClean="0"/>
              <a:t>55110 Flange Mount Hall effect Sensor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Mounted near axel and connected to display controller</a:t>
            </a:r>
          </a:p>
          <a:p>
            <a:r>
              <a:rPr lang="en-US" sz="2400" dirty="0" smtClean="0"/>
              <a:t>Voltage output</a:t>
            </a:r>
          </a:p>
          <a:p>
            <a:r>
              <a:rPr lang="en-US" sz="2400" dirty="0" smtClean="0"/>
              <a:t>Durable housing</a:t>
            </a:r>
          </a:p>
          <a:p>
            <a:r>
              <a:rPr lang="en-US" sz="2400" dirty="0" smtClean="0"/>
              <a:t>Originally going to use 55100 </a:t>
            </a:r>
          </a:p>
          <a:p>
            <a:endParaRPr lang="en-US" dirty="0"/>
          </a:p>
        </p:txBody>
      </p:sp>
      <p:pic>
        <p:nvPicPr>
          <p:cNvPr id="4" name="Picture 3" descr="Senior Design - 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3600" y="3505200"/>
            <a:ext cx="44704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Human Interactive Display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/>
              <a:t>Modes of Operation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4572000"/>
          <a:ext cx="8229600" cy="1731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2799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Standard</a:t>
                      </a:r>
                      <a:r>
                        <a:rPr lang="en-US" baseline="0" dirty="0" smtClean="0"/>
                        <a:t> Mode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r>
                        <a:rPr lang="en-US" baseline="0" dirty="0" smtClean="0"/>
                        <a:t> Performance Mode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Efficient Mode</a:t>
                      </a:r>
                      <a:endParaRPr lang="en-US" dirty="0"/>
                    </a:p>
                  </a:txBody>
                  <a:tcPr/>
                </a:tc>
              </a:tr>
              <a:tr h="109168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Uses</a:t>
                      </a:r>
                      <a:r>
                        <a:rPr lang="en-US" baseline="0" dirty="0" smtClean="0"/>
                        <a:t> typical golf cart settings before modifications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Top</a:t>
                      </a:r>
                      <a:r>
                        <a:rPr lang="en-US" baseline="0" dirty="0" smtClean="0"/>
                        <a:t> speed increases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Acceleration increases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Battery life decreases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Top speed decreases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Acceleration decreases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Battery life increases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198120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Three modes of operation are available to   provide a balance between performance and efficiency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Buttons in the golf cart will allow the driver to switch between modes of operation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Human Interactive Display: Goals and 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3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Provide the driver with information</a:t>
            </a:r>
          </a:p>
          <a:p>
            <a:pPr lvl="1"/>
            <a:r>
              <a:rPr lang="en-US" dirty="0" smtClean="0"/>
              <a:t>Speed</a:t>
            </a:r>
          </a:p>
          <a:p>
            <a:pPr lvl="1"/>
            <a:r>
              <a:rPr lang="en-US" dirty="0" smtClean="0"/>
              <a:t>Charge remaining</a:t>
            </a:r>
          </a:p>
          <a:p>
            <a:pPr lvl="1"/>
            <a:r>
              <a:rPr lang="en-US" dirty="0" smtClean="0"/>
              <a:t>Distance travelled</a:t>
            </a:r>
          </a:p>
          <a:p>
            <a:pPr lvl="1"/>
            <a:r>
              <a:rPr lang="en-US" dirty="0" smtClean="0"/>
              <a:t>Current mode of operation</a:t>
            </a:r>
            <a:endParaRPr lang="en-US" dirty="0"/>
          </a:p>
          <a:p>
            <a:r>
              <a:rPr lang="en-US" dirty="0" smtClean="0"/>
              <a:t>Allow the driver to switch modes of operation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62" y="3810000"/>
            <a:ext cx="9071838" cy="2584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Interactive Display: Requirements and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buttons for modes of operation</a:t>
            </a:r>
          </a:p>
          <a:p>
            <a:r>
              <a:rPr lang="en-US" dirty="0" smtClean="0"/>
              <a:t>Display speed in MPH within 5% accuracy</a:t>
            </a:r>
          </a:p>
          <a:p>
            <a:r>
              <a:rPr lang="en-US" dirty="0" smtClean="0"/>
              <a:t>Display charge remaining as percentage within 3% accuracy</a:t>
            </a:r>
          </a:p>
          <a:p>
            <a:r>
              <a:rPr lang="en-US" dirty="0" smtClean="0"/>
              <a:t>Display charge remaining as time in the format HH:MM within 5 minute accuracy</a:t>
            </a:r>
          </a:p>
          <a:p>
            <a:r>
              <a:rPr lang="en-US" dirty="0" smtClean="0"/>
              <a:t>Display distance travelled in miles within 3% accuracy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Interactive Display: Inputs to 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600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Voltage sensors</a:t>
            </a:r>
          </a:p>
          <a:p>
            <a:pPr lvl="1"/>
            <a:r>
              <a:rPr lang="en-US" dirty="0" smtClean="0"/>
              <a:t>Measure charge remaining</a:t>
            </a:r>
          </a:p>
          <a:p>
            <a:r>
              <a:rPr lang="en-US" dirty="0" smtClean="0"/>
              <a:t>Speed sensor</a:t>
            </a:r>
          </a:p>
          <a:p>
            <a:pPr lvl="1"/>
            <a:r>
              <a:rPr lang="en-US" dirty="0" smtClean="0"/>
              <a:t>Measures speed</a:t>
            </a:r>
          </a:p>
          <a:p>
            <a:pPr lvl="1"/>
            <a:r>
              <a:rPr lang="en-US" dirty="0" smtClean="0"/>
              <a:t>Also used to calculate distance travelled</a:t>
            </a:r>
          </a:p>
          <a:p>
            <a:r>
              <a:rPr lang="en-US" dirty="0" smtClean="0"/>
              <a:t>Three buttons for modes of operation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352800"/>
            <a:ext cx="715168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TMPZ84C00A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8-bit microprocessor</a:t>
            </a:r>
          </a:p>
          <a:p>
            <a:r>
              <a:rPr lang="en-US" dirty="0" smtClean="0"/>
              <a:t>Will be connected to the T6963CFG LCD controller for the CFAG160128B-TMI-TZ monitor</a:t>
            </a:r>
          </a:p>
          <a:p>
            <a:r>
              <a:rPr lang="en-US" dirty="0" smtClean="0"/>
              <a:t>Converts and transmits inputs to the display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CFAG160128B-TMI-TZ</a:t>
            </a:r>
            <a:r>
              <a:rPr lang="en-US" dirty="0"/>
              <a:t> </a:t>
            </a:r>
            <a:r>
              <a:rPr lang="en-US" dirty="0" smtClean="0"/>
              <a:t>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Graphic LCD</a:t>
            </a:r>
          </a:p>
          <a:p>
            <a:r>
              <a:rPr lang="en-US" sz="2400" dirty="0" smtClean="0"/>
              <a:t>LED backlight</a:t>
            </a:r>
          </a:p>
          <a:p>
            <a:r>
              <a:rPr lang="en-US" sz="2400" dirty="0" smtClean="0"/>
              <a:t>Number of dots: 160 x 128</a:t>
            </a:r>
            <a:endParaRPr lang="en-US" sz="2400" dirty="0"/>
          </a:p>
          <a:p>
            <a:r>
              <a:rPr lang="en-US" sz="2400" dirty="0" smtClean="0"/>
              <a:t>Module dimension: 129.00mm x 102.00mm x 16.5mm</a:t>
            </a:r>
          </a:p>
          <a:p>
            <a:r>
              <a:rPr lang="en-US" sz="2400" dirty="0" smtClean="0"/>
              <a:t>Display format</a:t>
            </a:r>
          </a:p>
          <a:p>
            <a:pPr lvl="1"/>
            <a:r>
              <a:rPr lang="en-US" sz="2000" dirty="0" smtClean="0"/>
              <a:t>Columns: 32, 40, 64, 80</a:t>
            </a:r>
          </a:p>
          <a:p>
            <a:pPr lvl="1"/>
            <a:r>
              <a:rPr lang="en-US" sz="2000" dirty="0" smtClean="0"/>
              <a:t>Lines: 2, 4, 6, 8, 10, 14, 16, 20, 24, 28, 32</a:t>
            </a:r>
          </a:p>
          <a:p>
            <a:r>
              <a:rPr lang="en-US" sz="2400" dirty="0" smtClean="0"/>
              <a:t>Programming in assembly</a:t>
            </a:r>
          </a:p>
        </p:txBody>
      </p:sp>
      <p:pic>
        <p:nvPicPr>
          <p:cNvPr id="6146" name="Picture 2" descr="http://www.crystalfontz.com/phpthumb/phpThumb.php?id=2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7775" y="1981200"/>
            <a:ext cx="4086225" cy="326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143000"/>
          </a:xfrm>
        </p:spPr>
        <p:txBody>
          <a:bodyPr/>
          <a:lstStyle/>
          <a:p>
            <a:r>
              <a:rPr lang="en-US" dirty="0" smtClean="0"/>
              <a:t>Connecting Components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45022"/>
            <a:ext cx="6629400" cy="5022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Project Block Diagram</a:t>
            </a:r>
            <a:endParaRPr lang="en-US" dirty="0"/>
          </a:p>
        </p:txBody>
      </p:sp>
      <p:pic>
        <p:nvPicPr>
          <p:cNvPr id="6" name="Content Placeholder 5" descr="EGC Block Diagr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143000"/>
            <a:ext cx="4038600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Connecting components</a:t>
            </a:r>
          </a:p>
          <a:p>
            <a:r>
              <a:rPr lang="en-US" dirty="0" smtClean="0"/>
              <a:t>Programming monitor output</a:t>
            </a:r>
          </a:p>
          <a:p>
            <a:r>
              <a:rPr lang="en-US" dirty="0" smtClean="0"/>
              <a:t>Mounting to the golf cart</a:t>
            </a:r>
          </a:p>
          <a:p>
            <a:r>
              <a:rPr lang="en-US" dirty="0" smtClean="0"/>
              <a:t>Protection from elements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3708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48000"/>
                <a:gridCol w="2743200"/>
                <a:gridCol w="2438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Actual Cost to 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Projected Cost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Golf Cart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 (Donated)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Batteries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 (Donated)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Solar Panels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(Haven’t Purchased)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Solar Panel Controller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(Haven’t Purchased)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Microchips and Sensors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$64.67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Circuit Boards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(Haven’t Purchased)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Human</a:t>
                      </a:r>
                      <a:r>
                        <a:rPr lang="en-US" baseline="0" dirty="0" smtClean="0"/>
                        <a:t> Interactive Displays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(Haven’t Purchased)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Misc. Material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$129.48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$193.75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$2360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Progress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457200" y="1920875"/>
          <a:ext cx="4038602" cy="32359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19301"/>
                <a:gridCol w="20193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Sub-System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Completed(%)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Golf Cart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Parts</a:t>
                      </a:r>
                      <a:r>
                        <a:rPr lang="en-US" baseline="0" dirty="0" smtClean="0"/>
                        <a:t> Acquired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Sensors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Voltage Regulators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Microcontrollers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Solar Panels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 smtClean="0"/>
                        <a:t>Display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495800" y="1066800"/>
          <a:ext cx="46482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Plans to Complete Project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weekly meetings to discuss individual process and the future plans</a:t>
            </a:r>
          </a:p>
          <a:p>
            <a:r>
              <a:rPr lang="en-US" dirty="0" smtClean="0"/>
              <a:t>Work on the golf cart every weekend until completion</a:t>
            </a:r>
          </a:p>
          <a:p>
            <a:r>
              <a:rPr lang="en-US" dirty="0" smtClean="0"/>
              <a:t>Buy all necessary parts that have not been purchased yet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System Block Diagram</a:t>
            </a:r>
            <a:endParaRPr lang="en-US" dirty="0"/>
          </a:p>
        </p:txBody>
      </p:sp>
      <p:pic>
        <p:nvPicPr>
          <p:cNvPr id="4" name="Content Placeholder 3" descr="Primary System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7446" y="1935163"/>
            <a:ext cx="7629108" cy="4389437"/>
          </a:xfrm>
        </p:spPr>
      </p:pic>
      <p:sp>
        <p:nvSpPr>
          <p:cNvPr id="5" name="TextBox 4"/>
          <p:cNvSpPr txBox="1"/>
          <p:nvPr/>
        </p:nvSpPr>
        <p:spPr>
          <a:xfrm>
            <a:off x="3886200" y="3276601"/>
            <a:ext cx="914400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5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700" b="1" dirty="0" smtClean="0">
                <a:latin typeface="Arial" pitchFamily="34" charset="0"/>
                <a:cs typeface="Arial" pitchFamily="34" charset="0"/>
              </a:rPr>
              <a:t>Speed Controller</a:t>
            </a:r>
          </a:p>
          <a:p>
            <a:r>
              <a:rPr lang="en-US" sz="700" b="1" dirty="0" smtClean="0">
                <a:latin typeface="Arial" pitchFamily="34" charset="0"/>
                <a:cs typeface="Arial" pitchFamily="34" charset="0"/>
              </a:rPr>
              <a:t>T,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Block Diagram</a:t>
            </a:r>
            <a:endParaRPr lang="en-US" dirty="0"/>
          </a:p>
        </p:txBody>
      </p:sp>
      <p:pic>
        <p:nvPicPr>
          <p:cNvPr id="4" name="Content Placeholder 3" descr="Secondary System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0812" y="1935163"/>
            <a:ext cx="5922375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Golf Cart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Battery </a:t>
            </a:r>
            <a:r>
              <a:rPr lang="en-US" sz="5400" dirty="0" smtClean="0"/>
              <a:t>consideration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Li-ion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Light weight, high energy density, consistent discharge voltage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High cost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err="1" smtClean="0"/>
              <a:t>NiCd</a:t>
            </a:r>
            <a:endParaRPr lang="en-US" sz="3200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Moderate energy density, consistent discharge voltage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Lower cell voltage per cell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Lead Acid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Low cost, most battery found in golf carts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Lower energy efficiency, high weight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585</TotalTime>
  <Words>1503</Words>
  <Application>Microsoft Office PowerPoint</Application>
  <PresentationFormat>On-screen Show (4:3)</PresentationFormat>
  <Paragraphs>378</Paragraphs>
  <Slides>53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Flow</vt:lpstr>
      <vt:lpstr>The Electric Golf Cart Progress Energy</vt:lpstr>
      <vt:lpstr>Introduction</vt:lpstr>
      <vt:lpstr>Objectives &amp; Goals</vt:lpstr>
      <vt:lpstr>Specifications and Requirements</vt:lpstr>
      <vt:lpstr>Project Block Diagram</vt:lpstr>
      <vt:lpstr>Primary System Block Diagram</vt:lpstr>
      <vt:lpstr>Secondary Block Diagram</vt:lpstr>
      <vt:lpstr>Golf Cart</vt:lpstr>
      <vt:lpstr>Battery consideration</vt:lpstr>
      <vt:lpstr>Slide 10</vt:lpstr>
      <vt:lpstr>Slide 11</vt:lpstr>
      <vt:lpstr>Slide 12</vt:lpstr>
      <vt:lpstr>Slide 13</vt:lpstr>
      <vt:lpstr>Resister vs. PWM speed control</vt:lpstr>
      <vt:lpstr>PWM controllers considered.</vt:lpstr>
      <vt:lpstr>PWM controllers considered cont.</vt:lpstr>
      <vt:lpstr>Speed controller Comparison</vt:lpstr>
      <vt:lpstr>Implementing Speed controller</vt:lpstr>
      <vt:lpstr>Testing the golf cart</vt:lpstr>
      <vt:lpstr>Problems encountered</vt:lpstr>
      <vt:lpstr>Solar Panel</vt:lpstr>
      <vt:lpstr>Solar Panel System</vt:lpstr>
      <vt:lpstr>Solar Panel Setup</vt:lpstr>
      <vt:lpstr>Solar Panel</vt:lpstr>
      <vt:lpstr>Solar Panel</vt:lpstr>
      <vt:lpstr>Solar Power Charge Controller</vt:lpstr>
      <vt:lpstr>Solar Power Charge Controller</vt:lpstr>
      <vt:lpstr>Solar Panel Roof Mount</vt:lpstr>
      <vt:lpstr>Solar Panel Roof Mount</vt:lpstr>
      <vt:lpstr>Solar Panel Roof Mount</vt:lpstr>
      <vt:lpstr>Microcontrollers, Voltage Regulator, and Sensors</vt:lpstr>
      <vt:lpstr>Voltage Regulators</vt:lpstr>
      <vt:lpstr>LM 2576 Adjustable Switching Regulator</vt:lpstr>
      <vt:lpstr>LM 7805 Linear Regulator</vt:lpstr>
      <vt:lpstr>Microcontroller</vt:lpstr>
      <vt:lpstr>ATmega644</vt:lpstr>
      <vt:lpstr>System Block Diagram</vt:lpstr>
      <vt:lpstr>Sensors</vt:lpstr>
      <vt:lpstr>Voltage divider</vt:lpstr>
      <vt:lpstr>CSLT6B100 Open-Loop Hall effect sensor </vt:lpstr>
      <vt:lpstr>55110 Flange Mount Hall effect Sensor </vt:lpstr>
      <vt:lpstr>Human Interactive Display</vt:lpstr>
      <vt:lpstr>Modes of Operation</vt:lpstr>
      <vt:lpstr>Human Interactive Display: Goals and Objectives</vt:lpstr>
      <vt:lpstr>Human Interactive Display: Requirements and Specifications</vt:lpstr>
      <vt:lpstr>Human Interactive Display: Inputs to Display</vt:lpstr>
      <vt:lpstr>TMPZ84C00A</vt:lpstr>
      <vt:lpstr>CFAG160128B-TMI-TZ Monitor</vt:lpstr>
      <vt:lpstr>Connecting Components</vt:lpstr>
      <vt:lpstr>Potential Problems</vt:lpstr>
      <vt:lpstr>Budget</vt:lpstr>
      <vt:lpstr>Current Progress</vt:lpstr>
      <vt:lpstr>Plans to Complete Project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Patrick</dc:creator>
  <cp:lastModifiedBy>Patrick</cp:lastModifiedBy>
  <cp:revision>57</cp:revision>
  <dcterms:created xsi:type="dcterms:W3CDTF">2011-01-30T20:57:14Z</dcterms:created>
  <dcterms:modified xsi:type="dcterms:W3CDTF">2011-02-02T00:16:47Z</dcterms:modified>
</cp:coreProperties>
</file>